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9456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95250" y="884238"/>
            <a:ext cx="7747000" cy="435927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de-DE" sz="4400" b="0" strike="noStrike" spc="-1">
                <a:latin typeface="Arial"/>
              </a:rPr>
              <a:t>Folie mittels Klicken verschieben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56000" y="5523772"/>
            <a:ext cx="6047640" cy="523284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de-DE" sz="2000" b="0" strike="noStrike" spc="-1">
                <a:latin typeface="Arial"/>
              </a:rPr>
              <a:t>Format der Notizen mittels Klicken bearbeiten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8107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de-DE" sz="1400" b="0" strike="noStrike" spc="-1">
                <a:latin typeface="Times New Roman"/>
              </a:rPr>
              <a:t>&lt;Kopfzeile&gt;</a:t>
            </a:r>
          </a:p>
        </p:txBody>
      </p:sp>
      <p:sp>
        <p:nvSpPr>
          <p:cNvPr id="7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8107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de-DE" sz="1400" b="0" strike="noStrike" spc="-1">
                <a:latin typeface="Times New Roman"/>
              </a:rPr>
              <a:t>&lt;Datum/Uhrzeit&gt;</a:t>
            </a:r>
          </a:p>
        </p:txBody>
      </p:sp>
      <p:sp>
        <p:nvSpPr>
          <p:cNvPr id="80" name="PlaceHolder 5"/>
          <p:cNvSpPr>
            <a:spLocks noGrp="1"/>
          </p:cNvSpPr>
          <p:nvPr>
            <p:ph type="ftr"/>
          </p:nvPr>
        </p:nvSpPr>
        <p:spPr>
          <a:xfrm>
            <a:off x="0" y="11047936"/>
            <a:ext cx="3280680" cy="58107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de-DE" sz="1400" b="0" strike="noStrike" spc="-1">
                <a:latin typeface="Times New Roman"/>
              </a:rPr>
              <a:t>&lt;Fußzeile&gt;</a:t>
            </a:r>
          </a:p>
        </p:txBody>
      </p:sp>
      <p:sp>
        <p:nvSpPr>
          <p:cNvPr id="81" name="PlaceHolder 6"/>
          <p:cNvSpPr>
            <a:spLocks noGrp="1"/>
          </p:cNvSpPr>
          <p:nvPr>
            <p:ph type="sldNum"/>
          </p:nvPr>
        </p:nvSpPr>
        <p:spPr>
          <a:xfrm>
            <a:off x="4278960" y="11047936"/>
            <a:ext cx="3280680" cy="58107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6FCA3F8A-99EC-4D6D-A844-EADDE21E4BE8}" type="slidenum">
              <a:rPr lang="de-DE" sz="1400" b="0" strike="noStrike" spc="-1">
                <a:latin typeface="Times New Roman"/>
              </a:rPr>
              <a:t>‹Nr.›</a:t>
            </a:fld>
            <a:endParaRPr lang="de-DE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7413" cy="3357562"/>
          </a:xfrm>
          <a:prstGeom prst="rect">
            <a:avLst/>
          </a:prstGeom>
        </p:spPr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85800" y="4786460"/>
            <a:ext cx="5485680" cy="391523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 dirty="0">
              <a:latin typeface="Arial"/>
            </a:endParaRPr>
          </a:p>
        </p:txBody>
      </p:sp>
      <p:sp>
        <p:nvSpPr>
          <p:cNvPr id="145" name="CustomShape 3"/>
          <p:cNvSpPr/>
          <p:nvPr/>
        </p:nvSpPr>
        <p:spPr>
          <a:xfrm>
            <a:off x="3884760" y="9446837"/>
            <a:ext cx="2971080" cy="4980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8EA68E03-0E10-4543-812F-C72A25F659B2}" type="slidenum">
              <a:rPr lang="de-DE" sz="1200" b="0" strike="noStrike" spc="-1">
                <a:latin typeface="Times New Roman"/>
              </a:rPr>
              <a:t>1</a:t>
            </a:fld>
            <a:endParaRPr lang="de-DE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7413" cy="3357562"/>
          </a:xfrm>
          <a:prstGeom prst="rect">
            <a:avLst/>
          </a:prstGeom>
        </p:spPr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685800" y="4786460"/>
            <a:ext cx="5485680" cy="391523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172" name="CustomShape 3"/>
          <p:cNvSpPr/>
          <p:nvPr/>
        </p:nvSpPr>
        <p:spPr>
          <a:xfrm>
            <a:off x="3884760" y="9446837"/>
            <a:ext cx="2971080" cy="4980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526A1EAA-C78E-4649-8C0E-061921DADC58}" type="slidenum">
              <a:rPr lang="de-DE" sz="1200" b="0" strike="noStrike" spc="-1">
                <a:latin typeface="Times New Roman"/>
              </a:rPr>
              <a:t>10</a:t>
            </a:fld>
            <a:endParaRPr lang="de-DE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</p:spPr>
      </p:sp>
      <p:sp>
        <p:nvSpPr>
          <p:cNvPr id="148" name="CustomShape 3"/>
          <p:cNvSpPr/>
          <p:nvPr/>
        </p:nvSpPr>
        <p:spPr>
          <a:xfrm>
            <a:off x="3884760" y="9446837"/>
            <a:ext cx="2971080" cy="4980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16380585-2D50-41C3-BACB-0A2C145C93AB}" type="slidenum">
              <a:rPr lang="de-DE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2</a:t>
            </a:fld>
            <a:endParaRPr lang="de-DE" sz="1200" b="0" strike="noStrike" spc="-1">
              <a:latin typeface="Arial"/>
            </a:endParaRPr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0CE68C3-6C43-F47C-A0C8-6C5F08468227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</p:spPr>
      </p:sp>
      <p:sp>
        <p:nvSpPr>
          <p:cNvPr id="151" name="CustomShape 3"/>
          <p:cNvSpPr/>
          <p:nvPr/>
        </p:nvSpPr>
        <p:spPr>
          <a:xfrm>
            <a:off x="3884760" y="9446837"/>
            <a:ext cx="2971080" cy="4980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BD342619-12D2-40AA-911C-C4253BEC4540}" type="slidenum">
              <a:rPr lang="de-DE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3</a:t>
            </a:fld>
            <a:endParaRPr lang="de-DE" sz="1200" b="0" strike="noStrike" spc="-1">
              <a:latin typeface="Arial"/>
            </a:endParaRPr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683740D-3D6B-9163-35F2-44877377970E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</p:spPr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85800" y="4786460"/>
            <a:ext cx="5485680" cy="391523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r>
              <a:rPr lang="de-DE" b="0" strike="noStrike" spc="-1" dirty="0"/>
              <a:t>BBR in Deutsch Mi 19.04.2023</a:t>
            </a:r>
          </a:p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r>
              <a:rPr lang="de-DE" b="0" strike="noStrike" spc="-1" dirty="0"/>
              <a:t>BBR in Mathe Di 09.05.2023</a:t>
            </a:r>
          </a:p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endParaRPr lang="de-DE" b="0" strike="noStrike" spc="-1" dirty="0"/>
          </a:p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r>
              <a:rPr lang="de-DE" b="0" strike="noStrike" spc="-1" dirty="0"/>
              <a:t>Randbezirke nur mit Antrag an SL möglich</a:t>
            </a:r>
          </a:p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endParaRPr lang="de-DE" b="0" strike="noStrike" spc="-1" dirty="0"/>
          </a:p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r>
              <a:rPr lang="de-DE" b="0" strike="noStrike" spc="-1" dirty="0"/>
              <a:t>Familienbetrieb Betrieb in dem Angehörige Tätig sind: schwierig, wegen der Bewertung des Praktikumsbetriebs – möglicherweise ungerecht gegenüber anderen </a:t>
            </a:r>
            <a:r>
              <a:rPr lang="de-DE" b="0" strike="noStrike" spc="-1" dirty="0" err="1"/>
              <a:t>SuS</a:t>
            </a:r>
            <a:r>
              <a:rPr lang="de-DE" b="0" strike="noStrike" spc="-1" dirty="0"/>
              <a:t>  - kann auch für Eltern schwierig werden, wenn eigenes Kind sich nicht benimmt</a:t>
            </a:r>
          </a:p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r>
              <a:rPr lang="de-DE" b="0" strike="noStrike" spc="-1" dirty="0"/>
              <a:t> Ausnahme sehr große betriebe und andere Abteilung</a:t>
            </a:r>
          </a:p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endParaRPr lang="de-DE" b="0" strike="noStrike" spc="-1" dirty="0"/>
          </a:p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r>
              <a:rPr lang="de-DE" b="0" strike="noStrike" spc="-1" dirty="0"/>
              <a:t>Unfallkasse Berlin so wie im Sportunterricht oder auf Wandertagen usw.</a:t>
            </a:r>
          </a:p>
        </p:txBody>
      </p:sp>
      <p:sp>
        <p:nvSpPr>
          <p:cNvPr id="154" name="CustomShape 3"/>
          <p:cNvSpPr/>
          <p:nvPr/>
        </p:nvSpPr>
        <p:spPr>
          <a:xfrm>
            <a:off x="3884760" y="9446837"/>
            <a:ext cx="2971080" cy="4980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D4E12A5F-4F03-40A8-9D90-4F52642EB29A}" type="slidenum">
              <a:rPr lang="de-DE" sz="1200" b="0" strike="noStrike" spc="-1">
                <a:latin typeface="Times New Roman"/>
              </a:rPr>
              <a:t>4</a:t>
            </a:fld>
            <a:endParaRPr lang="de-DE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</p:spPr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85800" y="4786460"/>
            <a:ext cx="5485680" cy="391523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de-DE" b="0" strike="noStrike" spc="-1" dirty="0">
                <a:latin typeface="Arial"/>
              </a:rPr>
              <a:t>Über 16 Jahre ab 5 Uhr beginnen</a:t>
            </a:r>
          </a:p>
          <a:p>
            <a:r>
              <a:rPr lang="de-DE" b="0" strike="noStrike" spc="-1" dirty="0">
                <a:latin typeface="Arial"/>
              </a:rPr>
              <a:t>Über 17 Jahre ab 4 Uhr beginnen</a:t>
            </a:r>
          </a:p>
        </p:txBody>
      </p:sp>
      <p:sp>
        <p:nvSpPr>
          <p:cNvPr id="157" name="CustomShape 3"/>
          <p:cNvSpPr/>
          <p:nvPr/>
        </p:nvSpPr>
        <p:spPr>
          <a:xfrm>
            <a:off x="3884760" y="9446837"/>
            <a:ext cx="2971080" cy="4980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101575FF-619B-4C37-978D-048222622793}" type="slidenum">
              <a:rPr lang="de-DE" sz="1200" b="0" strike="noStrike" spc="-1">
                <a:latin typeface="Times New Roman"/>
              </a:rPr>
              <a:t>5</a:t>
            </a:fld>
            <a:endParaRPr lang="de-DE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</p:spPr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85800" y="4786460"/>
            <a:ext cx="5485680" cy="391523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r>
              <a:rPr lang="de-DE" b="0" strike="noStrike" spc="-1" dirty="0"/>
              <a:t>UNTERSTÜTZUNG    Termine einhalten!!!</a:t>
            </a:r>
          </a:p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r>
              <a:rPr lang="de-DE" b="0" strike="noStrike" spc="-1" dirty="0"/>
              <a:t>Unterschriften einholen</a:t>
            </a:r>
          </a:p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endParaRPr lang="de-DE" b="0" strike="noStrike" spc="-1" dirty="0"/>
          </a:p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r>
              <a:rPr lang="de-DE" b="0" strike="noStrike" spc="-1" dirty="0"/>
              <a:t>Kriterien für Verteilerkonferenz – </a:t>
            </a:r>
            <a:r>
              <a:rPr lang="de-DE" b="0" strike="noStrike" spc="-1" dirty="0" err="1"/>
              <a:t>SuS</a:t>
            </a:r>
            <a:r>
              <a:rPr lang="de-DE" b="0" strike="noStrike" spc="-1" dirty="0"/>
              <a:t> sind bekannt – Ort und örtliche Nähe</a:t>
            </a:r>
          </a:p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r>
              <a:rPr lang="de-DE" b="0" strike="noStrike" spc="-1" dirty="0"/>
              <a:t>Klassenleitung kann nicht alle im Praktikum sehen.</a:t>
            </a:r>
          </a:p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r>
              <a:rPr lang="de-DE" b="0" strike="noStrike" spc="-1" dirty="0"/>
              <a:t>100 </a:t>
            </a:r>
            <a:r>
              <a:rPr lang="de-DE" b="0" strike="noStrike" spc="-1" dirty="0" err="1"/>
              <a:t>SuS</a:t>
            </a:r>
            <a:r>
              <a:rPr lang="de-DE" b="0" strike="noStrike" spc="-1" dirty="0"/>
              <a:t> müssen aufgeteilt werden!</a:t>
            </a:r>
          </a:p>
        </p:txBody>
      </p:sp>
      <p:sp>
        <p:nvSpPr>
          <p:cNvPr id="160" name="CustomShape 3"/>
          <p:cNvSpPr/>
          <p:nvPr/>
        </p:nvSpPr>
        <p:spPr>
          <a:xfrm>
            <a:off x="3884760" y="9446837"/>
            <a:ext cx="2971080" cy="4980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576F0CF6-3C22-4847-9498-F99107D2D08B}" type="slidenum">
              <a:rPr lang="de-DE" sz="1200" b="0" strike="noStrike" spc="-1">
                <a:latin typeface="Times New Roman"/>
              </a:rPr>
              <a:t>6</a:t>
            </a:fld>
            <a:endParaRPr lang="de-DE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7413" cy="3357562"/>
          </a:xfrm>
          <a:prstGeom prst="rect">
            <a:avLst/>
          </a:prstGeom>
        </p:spPr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685800" y="4786460"/>
            <a:ext cx="5485680" cy="391523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 dirty="0">
              <a:latin typeface="Arial"/>
            </a:endParaRPr>
          </a:p>
        </p:txBody>
      </p:sp>
      <p:sp>
        <p:nvSpPr>
          <p:cNvPr id="163" name="CustomShape 3"/>
          <p:cNvSpPr/>
          <p:nvPr/>
        </p:nvSpPr>
        <p:spPr>
          <a:xfrm>
            <a:off x="3884760" y="9446837"/>
            <a:ext cx="2971080" cy="4980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D9B365C7-9807-4EB2-AA74-63F5B2220E96}" type="slidenum">
              <a:rPr lang="de-DE" sz="1200" b="0" strike="noStrike" spc="-1">
                <a:latin typeface="Times New Roman"/>
              </a:rPr>
              <a:t>7</a:t>
            </a:fld>
            <a:endParaRPr lang="de-DE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</p:spPr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685800" y="4786460"/>
            <a:ext cx="5485680" cy="391523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r>
              <a:rPr lang="de-DE" b="0" strike="noStrike" spc="-1" dirty="0">
                <a:latin typeface="Arial"/>
              </a:rPr>
              <a:t>Internet: Praktikumsangebote in Berlin – Betriebe in der Umgebung</a:t>
            </a:r>
          </a:p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endParaRPr lang="de-DE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r>
              <a:rPr lang="de-DE" b="0" strike="noStrike" spc="-1" dirty="0">
                <a:latin typeface="Arial"/>
              </a:rPr>
              <a:t>Themengebiete und Interessen mit den Kindern durchgehen</a:t>
            </a:r>
          </a:p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endParaRPr lang="de-DE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r>
              <a:rPr lang="de-DE" b="0" strike="noStrike" spc="-1" dirty="0">
                <a:latin typeface="Arial"/>
              </a:rPr>
              <a:t>Ausbildungsplatz = Kontakt halten</a:t>
            </a:r>
          </a:p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r>
              <a:rPr lang="de-DE" b="0" strike="noStrike" spc="-1" dirty="0" err="1">
                <a:latin typeface="Arial"/>
              </a:rPr>
              <a:t>Evtl</a:t>
            </a:r>
            <a:r>
              <a:rPr lang="de-DE" b="0" strike="noStrike" spc="-1" dirty="0">
                <a:latin typeface="Arial"/>
              </a:rPr>
              <a:t> noch einmal Praktikum in anderem Bereich aber gleicher Betrieb</a:t>
            </a:r>
          </a:p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endParaRPr lang="de-DE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endParaRPr lang="de-DE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endParaRPr lang="de-DE" b="0" strike="noStrike" spc="-1" dirty="0">
              <a:latin typeface="Arial"/>
            </a:endParaRPr>
          </a:p>
        </p:txBody>
      </p:sp>
      <p:sp>
        <p:nvSpPr>
          <p:cNvPr id="166" name="CustomShape 3"/>
          <p:cNvSpPr/>
          <p:nvPr/>
        </p:nvSpPr>
        <p:spPr>
          <a:xfrm>
            <a:off x="3884760" y="9446837"/>
            <a:ext cx="2971080" cy="4980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AFC9BF46-5CF3-412A-B174-5ACA45082B99}" type="slidenum">
              <a:rPr lang="de-DE" sz="1200" b="0" strike="noStrike" spc="-1">
                <a:latin typeface="Times New Roman"/>
              </a:rPr>
              <a:t>8</a:t>
            </a:fld>
            <a:endParaRPr lang="de-DE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</p:spPr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85800" y="4786460"/>
            <a:ext cx="5485680" cy="391523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r>
              <a:rPr lang="de-DE" b="0" strike="noStrike" spc="-1" dirty="0">
                <a:latin typeface="Arial"/>
              </a:rPr>
              <a:t>Vorbereitung im Unterricht</a:t>
            </a:r>
          </a:p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r>
              <a:rPr lang="de-DE" b="0" strike="noStrike" spc="-1" dirty="0">
                <a:latin typeface="Arial"/>
              </a:rPr>
              <a:t>Bewerbung schreiben + Lebenslauf</a:t>
            </a:r>
          </a:p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r>
              <a:rPr lang="de-DE" b="0" strike="noStrike" spc="-1" dirty="0">
                <a:latin typeface="Arial"/>
              </a:rPr>
              <a:t>Telefonleitfaden</a:t>
            </a:r>
          </a:p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r>
              <a:rPr lang="de-DE" b="0" strike="noStrike" spc="-1" dirty="0">
                <a:latin typeface="Arial"/>
              </a:rPr>
              <a:t>Regeln und Sicherheit</a:t>
            </a:r>
          </a:p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r>
              <a:rPr lang="de-DE" b="0" strike="noStrike" spc="-1" dirty="0">
                <a:latin typeface="Arial"/>
              </a:rPr>
              <a:t>JArbSchG</a:t>
            </a:r>
          </a:p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r>
              <a:rPr lang="de-DE" b="0" strike="noStrike" spc="-1" dirty="0">
                <a:latin typeface="Arial"/>
              </a:rPr>
              <a:t>Aufbau und Anforderungen an den P-Hefter</a:t>
            </a:r>
          </a:p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endParaRPr lang="de-DE" b="0" strike="noStrike" spc="-1" dirty="0">
              <a:latin typeface="Arial"/>
            </a:endParaRPr>
          </a:p>
        </p:txBody>
      </p:sp>
      <p:sp>
        <p:nvSpPr>
          <p:cNvPr id="169" name="CustomShape 3"/>
          <p:cNvSpPr/>
          <p:nvPr/>
        </p:nvSpPr>
        <p:spPr>
          <a:xfrm>
            <a:off x="3884760" y="9446837"/>
            <a:ext cx="2971080" cy="4980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E75C38BC-524C-4DC3-B6C6-7303BD1BAB7C}" type="slidenum">
              <a:rPr lang="de-DE" sz="1200" b="0" strike="noStrike" spc="-1">
                <a:latin typeface="Times New Roman"/>
              </a:rPr>
              <a:t>9</a:t>
            </a:fld>
            <a:endParaRPr lang="de-DE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de-DE" sz="1800" b="0" strike="noStrike" spc="-1">
                <a:latin typeface="Arial"/>
              </a:rPr>
              <a:t>Format des Titeltextes durch Klicken bearbeiten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de-DE" sz="4400" b="0" strike="noStrike" spc="-1">
                <a:latin typeface="Arial"/>
              </a:rPr>
              <a:t>Format des Titeltextes durch Klicken bearbeiten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de.wikipedia.org/wiki/Datei:Siemens-logo.svg" TargetMode="External"/><Relationship Id="rId13" Type="http://schemas.openxmlformats.org/officeDocument/2006/relationships/hyperlink" Target="https://www.welt.de/regionales/baden-wuerttemberg/article214167880/Zoll-entdeckt-fast-100-Hundewelpen-in-Kleintransporter.html" TargetMode="External"/><Relationship Id="rId18" Type="http://schemas.openxmlformats.org/officeDocument/2006/relationships/image" Target="../media/image9.png"/><Relationship Id="rId3" Type="http://schemas.openxmlformats.org/officeDocument/2006/relationships/image" Target="../media/image2.png"/><Relationship Id="rId21" Type="http://schemas.openxmlformats.org/officeDocument/2006/relationships/image" Target="../media/image12.png"/><Relationship Id="rId7" Type="http://schemas.openxmlformats.org/officeDocument/2006/relationships/hyperlink" Target="https://de.wikipedia.org/wiki/Datei:BMW.svg" TargetMode="External"/><Relationship Id="rId12" Type="http://schemas.openxmlformats.org/officeDocument/2006/relationships/hyperlink" Target="https://de.wikipedia.org/wiki/Datei:Deutsche_Bahn_AG-Logo.svg" TargetMode="External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7.png"/><Relationship Id="rId20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bsr.de/" TargetMode="External"/><Relationship Id="rId11" Type="http://schemas.openxmlformats.org/officeDocument/2006/relationships/hyperlink" Target="https://tierschutz-berlin.de/" TargetMode="External"/><Relationship Id="rId24" Type="http://schemas.openxmlformats.org/officeDocument/2006/relationships/image" Target="../media/image15.png"/><Relationship Id="rId5" Type="http://schemas.openxmlformats.org/officeDocument/2006/relationships/hyperlink" Target="https://www.designtagebuch.de/bundeswehr-setzt-im-neuen-corporate-design-auf-tarn-polygon/" TargetMode="External"/><Relationship Id="rId15" Type="http://schemas.openxmlformats.org/officeDocument/2006/relationships/image" Target="../media/image6.jpeg"/><Relationship Id="rId23" Type="http://schemas.openxmlformats.org/officeDocument/2006/relationships/image" Target="../media/image14.png"/><Relationship Id="rId10" Type="http://schemas.openxmlformats.org/officeDocument/2006/relationships/hyperlink" Target="https://de.m.wikipedia.org/wiki/Datei:Logo_Zoo_Berlin.jpg" TargetMode="External"/><Relationship Id="rId19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hyperlink" Target="https://www.bvg.de/willkommen" TargetMode="External"/><Relationship Id="rId14" Type="http://schemas.openxmlformats.org/officeDocument/2006/relationships/hyperlink" Target="https://stadtentwicklung.berlin.de/download/zlb/" TargetMode="External"/><Relationship Id="rId2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bso-team@carl-benz-oberschule.de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de-DE" sz="6000" b="0" strike="noStrike" spc="-1">
                <a:solidFill>
                  <a:srgbClr val="44546A"/>
                </a:solidFill>
                <a:latin typeface="Calibri Light"/>
              </a:rPr>
              <a:t>Elternabend 9. Jahrgang</a:t>
            </a:r>
            <a:endParaRPr lang="de-DE" sz="6000" b="0" strike="noStrike" spc="-1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1523880" y="3602160"/>
            <a:ext cx="9143280" cy="165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3600" b="0" strike="noStrike" spc="-1">
                <a:solidFill>
                  <a:srgbClr val="44546A"/>
                </a:solidFill>
                <a:latin typeface="Calibri"/>
              </a:rPr>
              <a:t>Informationen zum Betriebspraktikum</a:t>
            </a:r>
            <a:endParaRPr lang="de-DE" sz="3600" b="0" strike="noStrike" spc="-1">
              <a:latin typeface="Arial"/>
            </a:endParaRPr>
          </a:p>
        </p:txBody>
      </p:sp>
      <p:grpSp>
        <p:nvGrpSpPr>
          <p:cNvPr id="84" name="Group 3"/>
          <p:cNvGrpSpPr/>
          <p:nvPr/>
        </p:nvGrpSpPr>
        <p:grpSpPr>
          <a:xfrm>
            <a:off x="2907000" y="105120"/>
            <a:ext cx="6377040" cy="913680"/>
            <a:chOff x="2907000" y="105120"/>
            <a:chExt cx="6377040" cy="913680"/>
          </a:xfrm>
        </p:grpSpPr>
        <p:pic>
          <p:nvPicPr>
            <p:cNvPr id="85" name="Grafik 4"/>
            <p:cNvPicPr/>
            <p:nvPr/>
          </p:nvPicPr>
          <p:blipFill>
            <a:blip r:embed="rId3"/>
            <a:stretch/>
          </p:blipFill>
          <p:spPr>
            <a:xfrm>
              <a:off x="2907000" y="171360"/>
              <a:ext cx="1466280" cy="786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6" name="Grafik 1" descr="Ein Bild, das Flasche, Schild, Verkehr, rot enthält.&#10;&#10;Automatisch generierte Beschreibung"/>
            <p:cNvPicPr/>
            <p:nvPr/>
          </p:nvPicPr>
          <p:blipFill>
            <a:blip r:embed="rId4"/>
            <a:stretch/>
          </p:blipFill>
          <p:spPr>
            <a:xfrm>
              <a:off x="8071920" y="105120"/>
              <a:ext cx="1212120" cy="913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87" name="CustomShape 4"/>
            <p:cNvSpPr/>
            <p:nvPr/>
          </p:nvSpPr>
          <p:spPr>
            <a:xfrm>
              <a:off x="4374000" y="165960"/>
              <a:ext cx="3697560" cy="76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de-DE" sz="2400" b="1" strike="noStrike" spc="-1">
                  <a:solidFill>
                    <a:srgbClr val="000000"/>
                  </a:solidFill>
                  <a:latin typeface="Calibri"/>
                  <a:ea typeface="Times New Roman"/>
                </a:rPr>
                <a:t>Carl-Benz-Oberschule</a:t>
              </a:r>
              <a:br/>
              <a:r>
                <a:rPr lang="de-DE" sz="1050" b="0" strike="noStrike" spc="-1">
                  <a:solidFill>
                    <a:srgbClr val="000000"/>
                  </a:solidFill>
                  <a:latin typeface="Calibri"/>
                  <a:ea typeface="Times New Roman"/>
                </a:rPr>
                <a:t>Integrierte Sekundarschule</a:t>
              </a:r>
              <a:r>
                <a:rPr lang="de-DE" sz="1000" b="0" strike="noStrike" spc="-1">
                  <a:solidFill>
                    <a:srgbClr val="000000"/>
                  </a:solidFill>
                  <a:latin typeface="Calibri"/>
                  <a:ea typeface="Times New Roman"/>
                </a:rPr>
                <a:t> </a:t>
              </a:r>
              <a:br/>
              <a:r>
                <a:rPr lang="de-DE" sz="1000" b="0" strike="noStrike" spc="-1">
                  <a:solidFill>
                    <a:srgbClr val="000000"/>
                  </a:solidFill>
                  <a:latin typeface="Calibri"/>
                  <a:ea typeface="Times New Roman"/>
                </a:rPr>
                <a:t>Berlin - Reinickendorf</a:t>
              </a:r>
              <a:endParaRPr lang="de-DE" sz="1000" b="0" strike="noStrike" spc="-1">
                <a:latin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oup 1"/>
          <p:cNvGrpSpPr/>
          <p:nvPr/>
        </p:nvGrpSpPr>
        <p:grpSpPr>
          <a:xfrm>
            <a:off x="104760" y="115920"/>
            <a:ext cx="11892240" cy="913680"/>
            <a:chOff x="104760" y="115920"/>
            <a:chExt cx="11892240" cy="913680"/>
          </a:xfrm>
        </p:grpSpPr>
        <p:pic>
          <p:nvPicPr>
            <p:cNvPr id="130" name="Grafik 1" descr="Ein Bild, das Flasche, Schild, Verkehr, rot enthält.&#10;&#10;Automatisch generierte Beschreibung"/>
            <p:cNvPicPr/>
            <p:nvPr/>
          </p:nvPicPr>
          <p:blipFill>
            <a:blip r:embed="rId3"/>
            <a:stretch/>
          </p:blipFill>
          <p:spPr>
            <a:xfrm>
              <a:off x="10784880" y="115920"/>
              <a:ext cx="1212120" cy="913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1" name="Grafik 4"/>
            <p:cNvPicPr/>
            <p:nvPr/>
          </p:nvPicPr>
          <p:blipFill>
            <a:blip r:embed="rId4"/>
            <a:stretch/>
          </p:blipFill>
          <p:spPr>
            <a:xfrm>
              <a:off x="104760" y="179280"/>
              <a:ext cx="1466280" cy="7866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32" name="CustomShape 2"/>
          <p:cNvSpPr/>
          <p:nvPr/>
        </p:nvSpPr>
        <p:spPr>
          <a:xfrm>
            <a:off x="0" y="6125760"/>
            <a:ext cx="12191400" cy="84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200" b="0" u="sng" strike="noStrike" spc="-1">
                <a:solidFill>
                  <a:srgbClr val="0563C1"/>
                </a:solidFill>
                <a:uFillTx/>
                <a:latin typeface="Calibri"/>
                <a:hlinkClick r:id="rId5"/>
              </a:rPr>
              <a:t>https://www.designtagebuch.de/bundeswehr-setzt-im-neuen-corporate-design-auf-tarn-polygon/</a:t>
            </a:r>
            <a:r>
              <a:rPr lang="de-DE" sz="1200" b="0" strike="noStrike" spc="-1">
                <a:solidFill>
                  <a:srgbClr val="000000"/>
                </a:solidFill>
                <a:latin typeface="Calibri"/>
              </a:rPr>
              <a:t>  </a:t>
            </a:r>
            <a:r>
              <a:rPr lang="de-DE" sz="1200" b="0" u="sng" strike="noStrike" spc="-1">
                <a:solidFill>
                  <a:srgbClr val="0563C1"/>
                </a:solidFill>
                <a:uFillTx/>
                <a:latin typeface="Calibri"/>
                <a:hlinkClick r:id="rId6"/>
              </a:rPr>
              <a:t>https://www.bsr.de/</a:t>
            </a:r>
            <a:r>
              <a:rPr lang="de-DE" sz="12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de-DE" sz="1200" b="0" u="sng" strike="noStrike" spc="-1">
                <a:solidFill>
                  <a:srgbClr val="0563C1"/>
                </a:solidFill>
                <a:uFillTx/>
                <a:latin typeface="Calibri"/>
                <a:hlinkClick r:id="rId7"/>
              </a:rPr>
              <a:t>https://de.wikipedia.org/wiki/Datei:BMW.svg</a:t>
            </a:r>
            <a:r>
              <a:rPr lang="de-DE" sz="12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de-DE" sz="1200" b="0" u="sng" strike="noStrike" spc="-1">
                <a:solidFill>
                  <a:srgbClr val="0563C1"/>
                </a:solidFill>
                <a:uFillTx/>
                <a:latin typeface="Calibri"/>
                <a:hlinkClick r:id="rId8"/>
              </a:rPr>
              <a:t>https://de.wikipedia.org/wiki/Datei:Siemens-logo.svg</a:t>
            </a:r>
            <a:r>
              <a:rPr lang="de-DE" sz="12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de-DE" sz="1200" b="0" u="sng" strike="noStrike" spc="-1">
                <a:solidFill>
                  <a:srgbClr val="0563C1"/>
                </a:solidFill>
                <a:uFillTx/>
                <a:latin typeface="Calibri"/>
                <a:hlinkClick r:id="rId9"/>
              </a:rPr>
              <a:t>https://www.bvg.de/willkommen</a:t>
            </a:r>
            <a:r>
              <a:rPr lang="de-DE" sz="12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de-DE" sz="1200" b="0" u="sng" strike="noStrike" spc="-1">
                <a:solidFill>
                  <a:srgbClr val="0563C1"/>
                </a:solidFill>
                <a:uFillTx/>
                <a:latin typeface="Calibri"/>
                <a:hlinkClick r:id="rId10"/>
              </a:rPr>
              <a:t>https://de.m.wikipedia.org/wiki/Datei:Logo_Zoo_Berlin.jpg</a:t>
            </a:r>
            <a:r>
              <a:rPr lang="de-DE" sz="12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de-DE" sz="1200" b="0" u="sng" strike="noStrike" spc="-1">
                <a:solidFill>
                  <a:srgbClr val="0563C1"/>
                </a:solidFill>
                <a:uFillTx/>
                <a:latin typeface="Calibri"/>
                <a:hlinkClick r:id="rId11"/>
              </a:rPr>
              <a:t>https://tierschutz-berlin.de/</a:t>
            </a:r>
            <a:r>
              <a:rPr lang="de-DE" sz="1200" b="0" strike="noStrike" spc="-1">
                <a:solidFill>
                  <a:srgbClr val="000000"/>
                </a:solidFill>
                <a:latin typeface="Calibri"/>
              </a:rPr>
              <a:t>  </a:t>
            </a:r>
            <a:r>
              <a:rPr lang="de-DE" sz="1200" b="0" u="sng" strike="noStrike" spc="-1">
                <a:solidFill>
                  <a:srgbClr val="0563C1"/>
                </a:solidFill>
                <a:uFillTx/>
                <a:latin typeface="Calibri"/>
                <a:hlinkClick r:id="rId12"/>
              </a:rPr>
              <a:t>https://de.wikipedia.org/wiki/Datei:Deutsche_Bahn_AG-Logo.svg</a:t>
            </a:r>
            <a:r>
              <a:rPr lang="de-DE" sz="12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de-DE" sz="1200" b="0" u="sng" strike="noStrike" spc="-1">
                <a:solidFill>
                  <a:srgbClr val="0563C1"/>
                </a:solidFill>
                <a:uFillTx/>
                <a:latin typeface="Calibri"/>
                <a:hlinkClick r:id="rId13"/>
              </a:rPr>
              <a:t>https://www.welt.de/regionales/baden-wuerttemberg/article214167880/Zoll-entdeckt-fast-100-Hundewelpen-in-Kleintransporter.html</a:t>
            </a:r>
            <a:r>
              <a:rPr lang="de-DE" sz="12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de-DE" sz="1000" b="0" u="sng" strike="noStrike" spc="-1">
                <a:solidFill>
                  <a:srgbClr val="0563C1"/>
                </a:solidFill>
                <a:uFillTx/>
                <a:latin typeface="Calibri"/>
                <a:hlinkClick r:id="rId14"/>
              </a:rPr>
              <a:t>https://stadtentwicklung.berlin.de/download/zlb/</a:t>
            </a:r>
            <a:r>
              <a:rPr lang="de-DE" sz="1000" b="0" strike="noStrike" spc="-1">
                <a:solidFill>
                  <a:srgbClr val="000000"/>
                </a:solidFill>
                <a:latin typeface="Calibri"/>
              </a:rPr>
              <a:t> </a:t>
            </a:r>
            <a:endParaRPr lang="de-DE" sz="1000" b="0" strike="noStrike" spc="-1">
              <a:latin typeface="Arial"/>
            </a:endParaRPr>
          </a:p>
        </p:txBody>
      </p:sp>
      <p:pic>
        <p:nvPicPr>
          <p:cNvPr id="133" name="Picture 2" descr="Bundeswehr setzt im neuen Corporate Design auf &quot;Tarn-Polygon ..."/>
          <p:cNvPicPr/>
          <p:nvPr/>
        </p:nvPicPr>
        <p:blipFill>
          <a:blip r:embed="rId15"/>
          <a:stretch/>
        </p:blipFill>
        <p:spPr>
          <a:xfrm>
            <a:off x="9672120" y="2886840"/>
            <a:ext cx="2224800" cy="1631520"/>
          </a:xfrm>
          <a:prstGeom prst="rect">
            <a:avLst/>
          </a:prstGeom>
          <a:ln w="0">
            <a:noFill/>
          </a:ln>
        </p:spPr>
      </p:pic>
      <p:pic>
        <p:nvPicPr>
          <p:cNvPr id="134" name="Picture 6"/>
          <p:cNvPicPr/>
          <p:nvPr/>
        </p:nvPicPr>
        <p:blipFill>
          <a:blip r:embed="rId16"/>
          <a:stretch/>
        </p:blipFill>
        <p:spPr>
          <a:xfrm>
            <a:off x="2587680" y="709560"/>
            <a:ext cx="1511640" cy="1511640"/>
          </a:xfrm>
          <a:prstGeom prst="rect">
            <a:avLst/>
          </a:prstGeom>
          <a:ln w="0">
            <a:noFill/>
          </a:ln>
        </p:spPr>
      </p:pic>
      <p:pic>
        <p:nvPicPr>
          <p:cNvPr id="135" name="Picture 8"/>
          <p:cNvPicPr/>
          <p:nvPr/>
        </p:nvPicPr>
        <p:blipFill>
          <a:blip r:embed="rId17"/>
          <a:stretch/>
        </p:blipFill>
        <p:spPr>
          <a:xfrm>
            <a:off x="515160" y="3360960"/>
            <a:ext cx="2734560" cy="650160"/>
          </a:xfrm>
          <a:prstGeom prst="rect">
            <a:avLst/>
          </a:prstGeom>
          <a:ln w="0">
            <a:noFill/>
          </a:ln>
        </p:spPr>
      </p:pic>
      <p:pic>
        <p:nvPicPr>
          <p:cNvPr id="136" name="Picture 10" descr="Willkommen bei den Berliner Verkehrsbetrieben | BVG"/>
          <p:cNvPicPr/>
          <p:nvPr/>
        </p:nvPicPr>
        <p:blipFill>
          <a:blip r:embed="rId18"/>
          <a:stretch/>
        </p:blipFill>
        <p:spPr>
          <a:xfrm>
            <a:off x="288720" y="1132560"/>
            <a:ext cx="2218680" cy="2056680"/>
          </a:xfrm>
          <a:prstGeom prst="rect">
            <a:avLst/>
          </a:prstGeom>
          <a:ln w="0">
            <a:noFill/>
          </a:ln>
        </p:spPr>
      </p:pic>
      <p:pic>
        <p:nvPicPr>
          <p:cNvPr id="137" name="Picture 12" descr="Referenz IT-Service | Zoologischer Garten Berlin - Computer Manufaktur"/>
          <p:cNvPicPr/>
          <p:nvPr/>
        </p:nvPicPr>
        <p:blipFill>
          <a:blip r:embed="rId19"/>
          <a:stretch/>
        </p:blipFill>
        <p:spPr>
          <a:xfrm>
            <a:off x="3852720" y="1721160"/>
            <a:ext cx="2312640" cy="1982160"/>
          </a:xfrm>
          <a:prstGeom prst="rect">
            <a:avLst/>
          </a:prstGeom>
          <a:ln w="0">
            <a:noFill/>
          </a:ln>
        </p:spPr>
      </p:pic>
      <p:pic>
        <p:nvPicPr>
          <p:cNvPr id="138" name="Picture 18" descr="Tierschutzverein für Berlin u. Umgebung Corp. e.V.: Donate to our ..."/>
          <p:cNvPicPr/>
          <p:nvPr/>
        </p:nvPicPr>
        <p:blipFill>
          <a:blip r:embed="rId20"/>
          <a:stretch/>
        </p:blipFill>
        <p:spPr>
          <a:xfrm>
            <a:off x="5009400" y="4033440"/>
            <a:ext cx="1691640" cy="1691640"/>
          </a:xfrm>
          <a:prstGeom prst="rect">
            <a:avLst/>
          </a:prstGeom>
          <a:ln w="0">
            <a:noFill/>
          </a:ln>
        </p:spPr>
      </p:pic>
      <p:pic>
        <p:nvPicPr>
          <p:cNvPr id="139" name="Picture 20"/>
          <p:cNvPicPr/>
          <p:nvPr/>
        </p:nvPicPr>
        <p:blipFill>
          <a:blip r:embed="rId21"/>
          <a:stretch/>
        </p:blipFill>
        <p:spPr>
          <a:xfrm>
            <a:off x="1803960" y="4469760"/>
            <a:ext cx="1746000" cy="1223640"/>
          </a:xfrm>
          <a:prstGeom prst="rect">
            <a:avLst/>
          </a:prstGeom>
          <a:ln w="0">
            <a:noFill/>
          </a:ln>
        </p:spPr>
      </p:pic>
      <p:pic>
        <p:nvPicPr>
          <p:cNvPr id="140" name="Picture 22" descr="Zoll entdeckt fast 100 Hundewelpen in Kleintransporter - WELT"/>
          <p:cNvPicPr/>
          <p:nvPr/>
        </p:nvPicPr>
        <p:blipFill>
          <a:blip r:embed="rId22"/>
          <a:stretch/>
        </p:blipFill>
        <p:spPr>
          <a:xfrm>
            <a:off x="7617960" y="4111920"/>
            <a:ext cx="1809000" cy="1768320"/>
          </a:xfrm>
          <a:prstGeom prst="rect">
            <a:avLst/>
          </a:prstGeom>
          <a:ln w="0">
            <a:noFill/>
          </a:ln>
        </p:spPr>
      </p:pic>
      <p:pic>
        <p:nvPicPr>
          <p:cNvPr id="141" name="Picture 4" descr="Berliner Stadtreinigung | BSR"/>
          <p:cNvPicPr/>
          <p:nvPr/>
        </p:nvPicPr>
        <p:blipFill>
          <a:blip r:embed="rId23"/>
          <a:stretch/>
        </p:blipFill>
        <p:spPr>
          <a:xfrm>
            <a:off x="6667200" y="906840"/>
            <a:ext cx="1511640" cy="1511640"/>
          </a:xfrm>
          <a:prstGeom prst="rect">
            <a:avLst/>
          </a:prstGeom>
          <a:ln w="0">
            <a:noFill/>
          </a:ln>
        </p:spPr>
      </p:pic>
      <p:pic>
        <p:nvPicPr>
          <p:cNvPr id="142" name="Picture 24" descr="download.recurser.com"/>
          <p:cNvPicPr/>
          <p:nvPr/>
        </p:nvPicPr>
        <p:blipFill>
          <a:blip r:embed="rId24"/>
          <a:stretch/>
        </p:blipFill>
        <p:spPr>
          <a:xfrm>
            <a:off x="8680320" y="1651680"/>
            <a:ext cx="3029760" cy="743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1"/>
          <p:cNvGrpSpPr/>
          <p:nvPr/>
        </p:nvGrpSpPr>
        <p:grpSpPr>
          <a:xfrm>
            <a:off x="104760" y="115920"/>
            <a:ext cx="11892240" cy="913680"/>
            <a:chOff x="104760" y="115920"/>
            <a:chExt cx="11892240" cy="913680"/>
          </a:xfrm>
        </p:grpSpPr>
        <p:pic>
          <p:nvPicPr>
            <p:cNvPr id="89" name="Grafik 1_1" descr="Ein Bild, das Flasche, Schild, Verkehr, rot enthält.&#10;&#10;Automatisch generierte Beschreibung"/>
            <p:cNvPicPr/>
            <p:nvPr/>
          </p:nvPicPr>
          <p:blipFill>
            <a:blip r:embed="rId3"/>
            <a:stretch/>
          </p:blipFill>
          <p:spPr>
            <a:xfrm>
              <a:off x="10784880" y="115920"/>
              <a:ext cx="1212120" cy="913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0" name="Grafik 4_1"/>
            <p:cNvPicPr/>
            <p:nvPr/>
          </p:nvPicPr>
          <p:blipFill>
            <a:blip r:embed="rId4"/>
            <a:stretch/>
          </p:blipFill>
          <p:spPr>
            <a:xfrm>
              <a:off x="104760" y="179280"/>
              <a:ext cx="1466280" cy="7866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91" name="CustomShape 2"/>
          <p:cNvSpPr/>
          <p:nvPr/>
        </p:nvSpPr>
        <p:spPr>
          <a:xfrm>
            <a:off x="838080" y="365040"/>
            <a:ext cx="10514880" cy="133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4400" strike="noStrike" spc="-1" dirty="0">
                <a:solidFill>
                  <a:srgbClr val="44546A"/>
                </a:solidFill>
                <a:latin typeface="Calibri Light"/>
              </a:rPr>
              <a:t>	Das BSO-Team der CBO</a:t>
            </a:r>
            <a:endParaRPr lang="de-DE" sz="4400" strike="noStrike" spc="-1" dirty="0">
              <a:latin typeface="Arial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838080" y="1825200"/>
            <a:ext cx="10401050" cy="435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Hr.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Senyüz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: Berufsberater der 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A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gentur für Arbeit</a:t>
            </a:r>
            <a:endParaRPr lang="de-DE" sz="28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Fr. 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Schmitz-Mesters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: Vertreterin der Emil-Fischer-Schule </a:t>
            </a:r>
            <a:r>
              <a:rPr lang="de-DE" sz="2800" b="0" i="1" strike="noStrike" spc="-1" dirty="0">
                <a:solidFill>
                  <a:srgbClr val="000000"/>
                </a:solidFill>
                <a:latin typeface="Calibri"/>
              </a:rPr>
              <a:t>(OSZ für Ernährung)</a:t>
            </a:r>
            <a:endParaRPr lang="de-DE" sz="28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Fr. 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Blankenburg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: Sozialarbeiterin an der CBO </a:t>
            </a: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Hr. Rottschäfer Koordinator des BSO-Teams an der CBO</a:t>
            </a:r>
            <a:endParaRPr lang="de-DE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28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Sprechstunde Di. und Do. 9.00 – 14.00 Uhr BSO-Raum</a:t>
            </a:r>
            <a:endParaRPr lang="de-DE" sz="28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Mail: </a:t>
            </a:r>
            <a:r>
              <a:rPr lang="de-DE" sz="2800" b="0" u="sng" strike="noStrike" spc="-1" dirty="0">
                <a:solidFill>
                  <a:srgbClr val="0563C1"/>
                </a:solidFill>
                <a:uFillTx/>
                <a:latin typeface="Calibri"/>
                <a:ea typeface="Calibri"/>
                <a:hlinkClick r:id="rId5"/>
              </a:rPr>
              <a:t>bso-team@carl-benz-oberschule.de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lang="de-DE" sz="2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1"/>
          <p:cNvGrpSpPr/>
          <p:nvPr/>
        </p:nvGrpSpPr>
        <p:grpSpPr>
          <a:xfrm>
            <a:off x="104760" y="115920"/>
            <a:ext cx="11892240" cy="913680"/>
            <a:chOff x="104760" y="115920"/>
            <a:chExt cx="11892240" cy="913680"/>
          </a:xfrm>
        </p:grpSpPr>
        <p:pic>
          <p:nvPicPr>
            <p:cNvPr id="94" name="Grafik 1_2" descr="Ein Bild, das Flasche, Schild, Verkehr, rot enthält.&#10;&#10;Automatisch generierte Beschreibung"/>
            <p:cNvPicPr/>
            <p:nvPr/>
          </p:nvPicPr>
          <p:blipFill>
            <a:blip r:embed="rId3"/>
            <a:stretch/>
          </p:blipFill>
          <p:spPr>
            <a:xfrm>
              <a:off x="10784880" y="115920"/>
              <a:ext cx="1212120" cy="913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5" name="Grafik 4_2"/>
            <p:cNvPicPr/>
            <p:nvPr/>
          </p:nvPicPr>
          <p:blipFill>
            <a:blip r:embed="rId4"/>
            <a:stretch/>
          </p:blipFill>
          <p:spPr>
            <a:xfrm>
              <a:off x="104760" y="179280"/>
              <a:ext cx="1466280" cy="7866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96" name="CustomShape 2"/>
          <p:cNvSpPr/>
          <p:nvPr/>
        </p:nvSpPr>
        <p:spPr>
          <a:xfrm>
            <a:off x="838080" y="365040"/>
            <a:ext cx="10514880" cy="133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4400" strike="noStrike" spc="-1" dirty="0">
                <a:solidFill>
                  <a:srgbClr val="44546A"/>
                </a:solidFill>
                <a:latin typeface="Calibri Light"/>
              </a:rPr>
              <a:t>	Das Unterrichtsfach WAT</a:t>
            </a:r>
            <a:endParaRPr lang="de-DE" sz="4400" strike="noStrike" spc="-1" dirty="0"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838080" y="1825200"/>
            <a:ext cx="10214619" cy="435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de-DE" sz="18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BIZ-Besuch</a:t>
            </a:r>
            <a:endParaRPr lang="de-DE" sz="28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Ausbildungsmessen</a:t>
            </a:r>
            <a:endParaRPr lang="de-DE" sz="28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Betriebsbesichtigungen</a:t>
            </a: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spc="-1" dirty="0">
                <a:solidFill>
                  <a:srgbClr val="000000"/>
                </a:solidFill>
                <a:latin typeface="Calibri"/>
              </a:rPr>
              <a:t>3-wöchiges Betriebspraktikum + Vor- und Nachbereitung</a:t>
            </a:r>
            <a:endParaRPr lang="de-DE" sz="2800" spc="-1" dirty="0"/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de-DE" sz="28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Zeugnisse 1. und 2. Halbjahr = Bewerbungszeugnis</a:t>
            </a:r>
            <a:endParaRPr lang="de-DE" sz="2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1"/>
          <p:cNvGrpSpPr/>
          <p:nvPr/>
        </p:nvGrpSpPr>
        <p:grpSpPr>
          <a:xfrm>
            <a:off x="104760" y="115920"/>
            <a:ext cx="11892240" cy="913680"/>
            <a:chOff x="104760" y="115920"/>
            <a:chExt cx="11892240" cy="913680"/>
          </a:xfrm>
        </p:grpSpPr>
        <p:pic>
          <p:nvPicPr>
            <p:cNvPr id="99" name="Grafik 1" descr="Ein Bild, das Flasche, Schild, Verkehr, rot enthält.&#10;&#10;Automatisch generierte Beschreibung"/>
            <p:cNvPicPr/>
            <p:nvPr/>
          </p:nvPicPr>
          <p:blipFill>
            <a:blip r:embed="rId3"/>
            <a:stretch/>
          </p:blipFill>
          <p:spPr>
            <a:xfrm>
              <a:off x="10784880" y="115920"/>
              <a:ext cx="1212120" cy="913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0" name="Grafik 4"/>
            <p:cNvPicPr/>
            <p:nvPr/>
          </p:nvPicPr>
          <p:blipFill>
            <a:blip r:embed="rId4"/>
            <a:stretch/>
          </p:blipFill>
          <p:spPr>
            <a:xfrm>
              <a:off x="104760" y="179280"/>
              <a:ext cx="1466280" cy="7866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01" name="CustomShape 2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4400" b="0" strike="noStrike" spc="-1">
                <a:solidFill>
                  <a:srgbClr val="44546A"/>
                </a:solidFill>
                <a:latin typeface="Calibri Light"/>
              </a:rPr>
              <a:t>	Rahmenbedingungen</a:t>
            </a:r>
            <a:endParaRPr lang="de-DE" sz="4400" b="0" strike="noStrike" spc="-1">
              <a:latin typeface="Arial"/>
            </a:endParaRPr>
          </a:p>
        </p:txBody>
      </p:sp>
      <p:sp>
        <p:nvSpPr>
          <p:cNvPr id="102" name="CustomShape 3"/>
          <p:cNvSpPr/>
          <p:nvPr/>
        </p:nvSpPr>
        <p:spPr>
          <a:xfrm>
            <a:off x="838080" y="1825560"/>
            <a:ext cx="10514880" cy="485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1" strike="noStrike" spc="-1" dirty="0">
                <a:solidFill>
                  <a:srgbClr val="000000"/>
                </a:solidFill>
                <a:latin typeface="Calibri"/>
              </a:rPr>
              <a:t>Montag 04.03.2024 – Freitag </a:t>
            </a:r>
            <a:r>
              <a:rPr lang="de-DE" sz="2800" b="1" spc="-1" dirty="0">
                <a:solidFill>
                  <a:srgbClr val="000000"/>
                </a:solidFill>
                <a:latin typeface="Calibri"/>
              </a:rPr>
              <a:t>22</a:t>
            </a:r>
            <a:r>
              <a:rPr lang="de-DE" sz="2800" b="1" strike="noStrike" spc="-1" dirty="0">
                <a:solidFill>
                  <a:srgbClr val="000000"/>
                </a:solidFill>
                <a:latin typeface="Calibri"/>
              </a:rPr>
              <a:t>.03.2024</a:t>
            </a:r>
            <a:endParaRPr lang="de-DE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de-DE" sz="28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1" strike="noStrike" spc="-1" dirty="0">
                <a:solidFill>
                  <a:srgbClr val="000000"/>
                </a:solidFill>
                <a:latin typeface="Calibri"/>
              </a:rPr>
              <a:t>Was geht? – Was geht nicht?</a:t>
            </a:r>
            <a:endParaRPr lang="de-DE" sz="2800" b="0" strike="noStrike" spc="-1" dirty="0">
              <a:latin typeface="Arial"/>
            </a:endParaRPr>
          </a:p>
          <a:p>
            <a:pPr marL="685800" lvl="1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Symbol"/>
              <a:buChar char="-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In</a:t>
            </a:r>
            <a:r>
              <a:rPr lang="de-DE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Berlin, Randbezirke in BB mit Ausnahme </a:t>
            </a:r>
            <a:r>
              <a:rPr lang="de-DE" sz="2800" b="0" i="1" strike="noStrike" spc="-1" dirty="0">
                <a:solidFill>
                  <a:srgbClr val="000000"/>
                </a:solidFill>
                <a:latin typeface="Calibri"/>
              </a:rPr>
              <a:t>(Ausbildungsplatz oder den Betrieb gibt es in Berlin nicht)</a:t>
            </a:r>
            <a:endParaRPr lang="de-DE" sz="2800" b="0" i="1" strike="noStrike" spc="-1" dirty="0">
              <a:latin typeface="Arial"/>
            </a:endParaRPr>
          </a:p>
          <a:p>
            <a:pPr marL="685800" lvl="1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Symbol"/>
              <a:buChar char="-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keine Schulen </a:t>
            </a:r>
            <a:r>
              <a:rPr lang="de-DE" sz="2800" b="0" i="1" strike="noStrike" spc="-1" dirty="0">
                <a:solidFill>
                  <a:srgbClr val="000000"/>
                </a:solidFill>
                <a:latin typeface="Calibri"/>
              </a:rPr>
              <a:t>(außer Hort)</a:t>
            </a:r>
            <a:endParaRPr lang="de-DE" sz="2800" b="0" i="1" strike="noStrike" spc="-1" dirty="0">
              <a:latin typeface="Arial"/>
            </a:endParaRPr>
          </a:p>
          <a:p>
            <a:pPr marL="685800" lvl="1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Symbol"/>
              <a:buChar char="-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Familienbetrieb: andere Abteilung</a:t>
            </a:r>
            <a:endParaRPr lang="de-DE" sz="28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Unfallkasse Berlin – außerschulischer Lernort </a:t>
            </a:r>
            <a:endParaRPr lang="de-DE" sz="28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1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Schüler:in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pro Betrieb</a:t>
            </a:r>
            <a:endParaRPr lang="de-DE" sz="28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Praktikum in 2 Betrieben ist möglich </a:t>
            </a:r>
            <a:r>
              <a:rPr lang="de-DE" sz="2800" b="0" i="1" strike="noStrike" spc="-1" dirty="0">
                <a:solidFill>
                  <a:srgbClr val="000000"/>
                </a:solidFill>
                <a:latin typeface="Calibri"/>
              </a:rPr>
              <a:t>(2 Verträge notwendig)</a:t>
            </a:r>
            <a:endParaRPr lang="de-DE" sz="2800" b="0" i="1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"/>
          <p:cNvGrpSpPr/>
          <p:nvPr/>
        </p:nvGrpSpPr>
        <p:grpSpPr>
          <a:xfrm>
            <a:off x="104760" y="115920"/>
            <a:ext cx="11892240" cy="913680"/>
            <a:chOff x="104760" y="115920"/>
            <a:chExt cx="11892240" cy="913680"/>
          </a:xfrm>
        </p:grpSpPr>
        <p:pic>
          <p:nvPicPr>
            <p:cNvPr id="104" name="Grafik 1" descr="Ein Bild, das Flasche, Schild, Verkehr, rot enthält.&#10;&#10;Automatisch generierte Beschreibung"/>
            <p:cNvPicPr/>
            <p:nvPr/>
          </p:nvPicPr>
          <p:blipFill>
            <a:blip r:embed="rId3"/>
            <a:stretch/>
          </p:blipFill>
          <p:spPr>
            <a:xfrm>
              <a:off x="10784880" y="115920"/>
              <a:ext cx="1212120" cy="913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5" name="Grafik 4"/>
            <p:cNvPicPr/>
            <p:nvPr/>
          </p:nvPicPr>
          <p:blipFill>
            <a:blip r:embed="rId4"/>
            <a:stretch/>
          </p:blipFill>
          <p:spPr>
            <a:xfrm>
              <a:off x="104760" y="179280"/>
              <a:ext cx="1466280" cy="7866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06" name="CustomShape 2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4400" b="0" strike="noStrike" spc="-1">
                <a:solidFill>
                  <a:srgbClr val="000000"/>
                </a:solidFill>
                <a:latin typeface="Calibri Light"/>
              </a:rPr>
              <a:t>	</a:t>
            </a:r>
            <a:r>
              <a:rPr lang="de-DE" sz="4400" b="0" strike="noStrike" spc="-1">
                <a:solidFill>
                  <a:srgbClr val="44546A"/>
                </a:solidFill>
                <a:latin typeface="Calibri Light"/>
              </a:rPr>
              <a:t>Arbeitsbedingungen</a:t>
            </a:r>
            <a:endParaRPr lang="de-DE" sz="4400" b="0" strike="noStrike" spc="-1">
              <a:latin typeface="Arial"/>
            </a:endParaRPr>
          </a:p>
        </p:txBody>
      </p:sp>
      <p:sp>
        <p:nvSpPr>
          <p:cNvPr id="107" name="CustomShape 3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5 Arbeitstage </a:t>
            </a:r>
            <a:r>
              <a:rPr lang="de-DE" sz="2800" b="0" i="1" strike="noStrike" spc="-1" dirty="0">
                <a:solidFill>
                  <a:srgbClr val="000000"/>
                </a:solidFill>
                <a:latin typeface="Calibri"/>
              </a:rPr>
              <a:t>(Sa. möglich wenn Mo. geschlossen)</a:t>
            </a:r>
            <a:endParaRPr lang="de-DE" sz="2800" b="0" i="1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6 Stunden + mindestens 30 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M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inuten Pause</a:t>
            </a:r>
            <a:endParaRPr lang="de-DE" sz="28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Zeitraum von 6.00 Uhr bis 20.00 Uhr</a:t>
            </a:r>
            <a:endParaRPr lang="de-DE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de-DE" sz="28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Bei Krankheit in Betrieb und Schule anrufen</a:t>
            </a:r>
            <a:endParaRPr lang="de-DE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de-DE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de-DE" sz="2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1"/>
          <p:cNvGrpSpPr/>
          <p:nvPr/>
        </p:nvGrpSpPr>
        <p:grpSpPr>
          <a:xfrm>
            <a:off x="104760" y="115920"/>
            <a:ext cx="11892240" cy="913680"/>
            <a:chOff x="104760" y="115920"/>
            <a:chExt cx="11892240" cy="913680"/>
          </a:xfrm>
        </p:grpSpPr>
        <p:pic>
          <p:nvPicPr>
            <p:cNvPr id="109" name="Grafik 1" descr="Ein Bild, das Flasche, Schild, Verkehr, rot enthält.&#10;&#10;Automatisch generierte Beschreibung"/>
            <p:cNvPicPr/>
            <p:nvPr/>
          </p:nvPicPr>
          <p:blipFill>
            <a:blip r:embed="rId3"/>
            <a:stretch/>
          </p:blipFill>
          <p:spPr>
            <a:xfrm>
              <a:off x="10784880" y="115920"/>
              <a:ext cx="1212120" cy="913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10" name="Grafik 4"/>
            <p:cNvPicPr/>
            <p:nvPr/>
          </p:nvPicPr>
          <p:blipFill>
            <a:blip r:embed="rId4"/>
            <a:stretch/>
          </p:blipFill>
          <p:spPr>
            <a:xfrm>
              <a:off x="104760" y="179280"/>
              <a:ext cx="1466280" cy="7866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11" name="CustomShape 2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4400" b="0" strike="noStrike" spc="-1">
                <a:solidFill>
                  <a:srgbClr val="000000"/>
                </a:solidFill>
                <a:latin typeface="Calibri Light"/>
              </a:rPr>
              <a:t>	</a:t>
            </a:r>
            <a:r>
              <a:rPr lang="de-DE" sz="4400" b="0" strike="noStrike" spc="-1">
                <a:solidFill>
                  <a:srgbClr val="44546A"/>
                </a:solidFill>
                <a:latin typeface="Calibri Light"/>
              </a:rPr>
              <a:t>Praktikumsvertrag</a:t>
            </a:r>
            <a:endParaRPr lang="de-DE" sz="4400" b="0" strike="noStrike" spc="-1">
              <a:latin typeface="Arial"/>
            </a:endParaRPr>
          </a:p>
        </p:txBody>
      </p:sp>
      <p:sp>
        <p:nvSpPr>
          <p:cNvPr id="112" name="CustomShape 3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1" strike="noStrike" spc="-1" dirty="0">
                <a:solidFill>
                  <a:srgbClr val="000000"/>
                </a:solidFill>
                <a:latin typeface="Calibri"/>
              </a:rPr>
              <a:t>Vertrag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bis Weihnachtsferien 2022 abgeben </a:t>
            </a:r>
            <a:r>
              <a:rPr lang="de-DE" sz="2800" b="0" i="1" strike="noStrike" spc="-1" dirty="0">
                <a:solidFill>
                  <a:srgbClr val="000000"/>
                </a:solidFill>
                <a:latin typeface="Calibri"/>
              </a:rPr>
              <a:t>(20.12.2022)</a:t>
            </a:r>
            <a:endParaRPr lang="de-DE" sz="2800" b="0" i="1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1" strike="noStrike" spc="-1" dirty="0">
                <a:solidFill>
                  <a:srgbClr val="000000"/>
                </a:solidFill>
                <a:latin typeface="Calibri"/>
              </a:rPr>
              <a:t>2 </a:t>
            </a:r>
            <a:r>
              <a:rPr lang="de-DE" sz="2800" b="1" strike="noStrike" spc="-1" dirty="0" err="1">
                <a:solidFill>
                  <a:srgbClr val="000000"/>
                </a:solidFill>
                <a:latin typeface="Calibri"/>
              </a:rPr>
              <a:t>Stk</a:t>
            </a:r>
            <a:r>
              <a:rPr lang="de-DE" sz="2800" b="1" strike="noStrike" spc="-1" dirty="0">
                <a:solidFill>
                  <a:srgbClr val="000000"/>
                </a:solidFill>
                <a:latin typeface="Calibri"/>
              </a:rPr>
              <a:t>. 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– Betrieb und Schule</a:t>
            </a:r>
            <a:endParaRPr lang="de-DE" sz="28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1" strike="noStrike" spc="-1" dirty="0">
                <a:solidFill>
                  <a:srgbClr val="000000"/>
                </a:solidFill>
                <a:latin typeface="Calibri"/>
              </a:rPr>
              <a:t>2 Unterschriften: 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erst der Betrieb dann Herr Müller </a:t>
            </a:r>
            <a:r>
              <a:rPr lang="de-DE" sz="2800" b="0" i="1" strike="noStrike" spc="-1" dirty="0">
                <a:solidFill>
                  <a:srgbClr val="000000"/>
                </a:solidFill>
                <a:latin typeface="Calibri"/>
              </a:rPr>
              <a:t>(Herr Rottschäfer)</a:t>
            </a:r>
            <a:endParaRPr lang="de-DE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de-DE" sz="28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Verteilerkonferenz: Klassenleitung und WAT</a:t>
            </a:r>
            <a:endParaRPr lang="de-DE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de-DE" sz="28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Schüler:innen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brauchen IHRE Unterstützung! </a:t>
            </a:r>
            <a:endParaRPr lang="de-DE" sz="2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rafik 3"/>
          <p:cNvPicPr/>
          <p:nvPr/>
        </p:nvPicPr>
        <p:blipFill>
          <a:blip r:embed="rId3"/>
          <a:stretch/>
        </p:blipFill>
        <p:spPr>
          <a:xfrm>
            <a:off x="1449000" y="0"/>
            <a:ext cx="4499280" cy="6982560"/>
          </a:xfrm>
          <a:prstGeom prst="rect">
            <a:avLst/>
          </a:prstGeom>
          <a:ln w="0">
            <a:noFill/>
          </a:ln>
        </p:spPr>
      </p:pic>
      <p:pic>
        <p:nvPicPr>
          <p:cNvPr id="114" name="Grafik 7"/>
          <p:cNvPicPr/>
          <p:nvPr/>
        </p:nvPicPr>
        <p:blipFill>
          <a:blip r:embed="rId4"/>
          <a:stretch/>
        </p:blipFill>
        <p:spPr>
          <a:xfrm>
            <a:off x="6391800" y="205560"/>
            <a:ext cx="4499280" cy="4295520"/>
          </a:xfrm>
          <a:prstGeom prst="rect">
            <a:avLst/>
          </a:prstGeom>
          <a:ln w="0">
            <a:noFill/>
          </a:ln>
        </p:spPr>
      </p:pic>
      <p:pic>
        <p:nvPicPr>
          <p:cNvPr id="115" name="Grafik 114"/>
          <p:cNvPicPr/>
          <p:nvPr/>
        </p:nvPicPr>
        <p:blipFill>
          <a:blip r:embed="rId5"/>
          <a:srcRect l="24918" t="31281" r="24883" b="13596"/>
          <a:stretch/>
        </p:blipFill>
        <p:spPr>
          <a:xfrm>
            <a:off x="6624000" y="4390920"/>
            <a:ext cx="4139640" cy="2556720"/>
          </a:xfrm>
          <a:prstGeom prst="rect">
            <a:avLst/>
          </a:prstGeom>
          <a:ln w="0">
            <a:noFill/>
          </a:ln>
        </p:spPr>
      </p:pic>
      <p:grpSp>
        <p:nvGrpSpPr>
          <p:cNvPr id="116" name="Group 1"/>
          <p:cNvGrpSpPr/>
          <p:nvPr/>
        </p:nvGrpSpPr>
        <p:grpSpPr>
          <a:xfrm>
            <a:off x="104760" y="115920"/>
            <a:ext cx="11892240" cy="913680"/>
            <a:chOff x="104760" y="115920"/>
            <a:chExt cx="11892240" cy="913680"/>
          </a:xfrm>
        </p:grpSpPr>
        <p:pic>
          <p:nvPicPr>
            <p:cNvPr id="117" name="Grafik 1" descr="Ein Bild, das Flasche, Schild, Verkehr, rot enthält.&#10;&#10;Automatisch generierte Beschreibung"/>
            <p:cNvPicPr/>
            <p:nvPr/>
          </p:nvPicPr>
          <p:blipFill>
            <a:blip r:embed="rId6"/>
            <a:stretch/>
          </p:blipFill>
          <p:spPr>
            <a:xfrm>
              <a:off x="10784880" y="115920"/>
              <a:ext cx="1212120" cy="913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18" name="Grafik 4"/>
            <p:cNvPicPr/>
            <p:nvPr/>
          </p:nvPicPr>
          <p:blipFill>
            <a:blip r:embed="rId7"/>
            <a:stretch/>
          </p:blipFill>
          <p:spPr>
            <a:xfrm>
              <a:off x="104760" y="179280"/>
              <a:ext cx="1466280" cy="786600"/>
            </a:xfrm>
            <a:prstGeom prst="rect">
              <a:avLst/>
            </a:prstGeom>
            <a:ln w="0"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roup 1"/>
          <p:cNvGrpSpPr/>
          <p:nvPr/>
        </p:nvGrpSpPr>
        <p:grpSpPr>
          <a:xfrm>
            <a:off x="104760" y="115920"/>
            <a:ext cx="11892240" cy="913680"/>
            <a:chOff x="104760" y="115920"/>
            <a:chExt cx="11892240" cy="913680"/>
          </a:xfrm>
        </p:grpSpPr>
        <p:pic>
          <p:nvPicPr>
            <p:cNvPr id="120" name="Grafik 1" descr="Ein Bild, das Flasche, Schild, Verkehr, rot enthält.&#10;&#10;Automatisch generierte Beschreibung"/>
            <p:cNvPicPr/>
            <p:nvPr/>
          </p:nvPicPr>
          <p:blipFill>
            <a:blip r:embed="rId3"/>
            <a:stretch/>
          </p:blipFill>
          <p:spPr>
            <a:xfrm>
              <a:off x="10784880" y="115920"/>
              <a:ext cx="1212120" cy="913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1" name="Grafik 4"/>
            <p:cNvPicPr/>
            <p:nvPr/>
          </p:nvPicPr>
          <p:blipFill>
            <a:blip r:embed="rId4"/>
            <a:stretch/>
          </p:blipFill>
          <p:spPr>
            <a:xfrm>
              <a:off x="104760" y="179280"/>
              <a:ext cx="1466280" cy="7866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22" name="CustomShape 2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4400" b="0" strike="noStrike" spc="-1">
                <a:solidFill>
                  <a:srgbClr val="44546A"/>
                </a:solidFill>
                <a:latin typeface="Calibri Light"/>
              </a:rPr>
              <a:t>	IHRE Unterstützung wird benötigt! </a:t>
            </a:r>
            <a:endParaRPr lang="de-DE" sz="4400" b="0" strike="noStrike" spc="-1">
              <a:latin typeface="Arial"/>
            </a:endParaRPr>
          </a:p>
        </p:txBody>
      </p:sp>
      <p:sp>
        <p:nvSpPr>
          <p:cNvPr id="123" name="CustomShape 3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Wo finde ich Plätze?</a:t>
            </a:r>
            <a:endParaRPr lang="de-DE" sz="28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Themengebiete?</a:t>
            </a:r>
            <a:endParaRPr lang="de-DE" sz="28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Aktuelle Situation!</a:t>
            </a:r>
            <a:endParaRPr lang="de-DE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de-DE" sz="28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Der Platz sollte wirklich geeignet sein </a:t>
            </a:r>
            <a:r>
              <a:rPr lang="de-DE" sz="2800" b="0" i="1" strike="noStrike" spc="-1" dirty="0">
                <a:solidFill>
                  <a:srgbClr val="000000"/>
                </a:solidFill>
                <a:latin typeface="Calibri"/>
              </a:rPr>
              <a:t>(Interessen und Fähigkeiten) </a:t>
            </a:r>
            <a:endParaRPr lang="de-DE" sz="2800" b="0" i="1" strike="noStrike" spc="-1" dirty="0"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  <a:tabLst>
                <a:tab pos="0" algn="l"/>
              </a:tabLst>
            </a:pPr>
            <a:r>
              <a:rPr lang="de-DE" sz="2400" b="0" strike="noStrike" spc="-1" dirty="0">
                <a:solidFill>
                  <a:srgbClr val="000000"/>
                </a:solidFill>
                <a:latin typeface="Wingdings"/>
              </a:rPr>
              <a:t></a:t>
            </a:r>
            <a:r>
              <a:rPr lang="de-DE" sz="3200" b="0" strike="noStrike" spc="-1" dirty="0">
                <a:solidFill>
                  <a:srgbClr val="000000"/>
                </a:solidFill>
                <a:latin typeface="Calibri"/>
              </a:rPr>
              <a:t> AUSBILDUNGSPLATZ!!!</a:t>
            </a:r>
            <a:endParaRPr lang="de-DE" sz="3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"/>
          <p:cNvGrpSpPr/>
          <p:nvPr/>
        </p:nvGrpSpPr>
        <p:grpSpPr>
          <a:xfrm>
            <a:off x="104760" y="115920"/>
            <a:ext cx="11892240" cy="913680"/>
            <a:chOff x="104760" y="115920"/>
            <a:chExt cx="11892240" cy="913680"/>
          </a:xfrm>
        </p:grpSpPr>
        <p:pic>
          <p:nvPicPr>
            <p:cNvPr id="125" name="Grafik 1" descr="Ein Bild, das Flasche, Schild, Verkehr, rot enthält.&#10;&#10;Automatisch generierte Beschreibung"/>
            <p:cNvPicPr/>
            <p:nvPr/>
          </p:nvPicPr>
          <p:blipFill>
            <a:blip r:embed="rId3"/>
            <a:stretch/>
          </p:blipFill>
          <p:spPr>
            <a:xfrm>
              <a:off x="10784880" y="115920"/>
              <a:ext cx="1212120" cy="913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6" name="Grafik 4"/>
            <p:cNvPicPr/>
            <p:nvPr/>
          </p:nvPicPr>
          <p:blipFill>
            <a:blip r:embed="rId4"/>
            <a:stretch/>
          </p:blipFill>
          <p:spPr>
            <a:xfrm>
              <a:off x="104760" y="179280"/>
              <a:ext cx="1466280" cy="7866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27" name="CustomShape 2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4400" b="0" strike="noStrike" spc="-1">
                <a:solidFill>
                  <a:srgbClr val="000000"/>
                </a:solidFill>
                <a:latin typeface="Calibri Light"/>
              </a:rPr>
              <a:t>	</a:t>
            </a:r>
            <a:r>
              <a:rPr lang="de-DE" sz="4400" b="0" strike="noStrike" spc="-1">
                <a:solidFill>
                  <a:srgbClr val="44546A"/>
                </a:solidFill>
                <a:latin typeface="Calibri Light"/>
              </a:rPr>
              <a:t>Bewertung</a:t>
            </a:r>
            <a:endParaRPr lang="de-DE" sz="4400" b="0" strike="noStrike" spc="-1">
              <a:latin typeface="Arial"/>
            </a:endParaRPr>
          </a:p>
        </p:txBody>
      </p:sp>
      <p:sp>
        <p:nvSpPr>
          <p:cNvPr id="128" name="CustomShape 3"/>
          <p:cNvSpPr/>
          <p:nvPr/>
        </p:nvSpPr>
        <p:spPr>
          <a:xfrm>
            <a:off x="838080" y="1825560"/>
            <a:ext cx="11697190" cy="435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1" strike="noStrike" spc="-1" dirty="0">
                <a:solidFill>
                  <a:srgbClr val="000000"/>
                </a:solidFill>
                <a:latin typeface="Calibri"/>
              </a:rPr>
              <a:t>3 Noten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: Betrieb + 2 Besuche + Hefter</a:t>
            </a:r>
          </a:p>
          <a:p>
            <a:pPr marL="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endParaRPr lang="de-DE" sz="28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Abgabe des Hefters nach den Osterferien </a:t>
            </a:r>
            <a:r>
              <a:rPr lang="de-DE" sz="2800" b="0" i="1" strike="noStrike" spc="-1" dirty="0">
                <a:solidFill>
                  <a:srgbClr val="000000"/>
                </a:solidFill>
                <a:latin typeface="Calibri"/>
              </a:rPr>
              <a:t>(ca. 5 Wochen Bearbeitungszeit)</a:t>
            </a:r>
            <a:endParaRPr lang="de-DE" sz="2800" b="0" i="1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de-DE" sz="28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Nachbereitung: Präsentation in WAT </a:t>
            </a:r>
            <a:r>
              <a:rPr lang="de-DE" sz="2800" b="0" i="1" strike="noStrike" spc="-1" dirty="0">
                <a:solidFill>
                  <a:srgbClr val="000000"/>
                </a:solidFill>
                <a:latin typeface="Calibri"/>
              </a:rPr>
              <a:t>(benotet)</a:t>
            </a:r>
            <a:endParaRPr lang="de-DE" sz="2800" b="0" i="1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de-DE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de-DE" sz="2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614</Words>
  <Application>Microsoft Office PowerPoint</Application>
  <PresentationFormat>Breitbild</PresentationFormat>
  <Paragraphs>97</Paragraphs>
  <Slides>10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bastian rottschäfer</dc:creator>
  <dc:description/>
  <cp:lastModifiedBy>bastian rottschäfer</cp:lastModifiedBy>
  <cp:revision>23</cp:revision>
  <cp:lastPrinted>2022-08-30T15:42:31Z</cp:lastPrinted>
  <dcterms:created xsi:type="dcterms:W3CDTF">2020-08-25T17:02:27Z</dcterms:created>
  <dcterms:modified xsi:type="dcterms:W3CDTF">2023-09-25T14:55:21Z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8</vt:i4>
  </property>
  <property fmtid="{D5CDD505-2E9C-101B-9397-08002B2CF9AE}" pid="8" name="PresentationFormat">
    <vt:lpwstr>Breitbild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